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nton" panose="02000503000000000000" pitchFamily="2" charset="0"/>
      <p:regular r:id="rId27"/>
    </p:embeddedFont>
    <p:embeddedFont>
      <p:font typeface="Garamond" panose="02020404030301010803" pitchFamily="18" charset="0"/>
      <p:regular r:id="rId28"/>
      <p:bold r:id="rId29"/>
      <p:italic r:id="rId30"/>
      <p:boldItalic r:id="rId31"/>
    </p:embeddedFont>
    <p:embeddedFont>
      <p:font typeface="Gill Sans" panose="020B0502020104020203" pitchFamily="34" charset="-79"/>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3028"/>
  </p:normalViewPr>
  <p:slideViewPr>
    <p:cSldViewPr snapToGrid="0" snapToObjects="1">
      <p:cViewPr varScale="1">
        <p:scale>
          <a:sx n="78" d="100"/>
          <a:sy n="78" d="100"/>
        </p:scale>
        <p:origin x="2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Introduktion av Story Keepers </a:t>
            </a:r>
            <a:endParaRPr b="0" dirty="0"/>
          </a:p>
          <a:p>
            <a:pPr marL="457200" lvl="0" indent="-298450" algn="l" rtl="0">
              <a:spcBef>
                <a:spcPts val="1200"/>
              </a:spcBef>
              <a:spcAft>
                <a:spcPts val="0"/>
              </a:spcAft>
              <a:buClr>
                <a:schemeClr val="dk1"/>
              </a:buClr>
              <a:buSzPts val="1100"/>
              <a:buChar char="●"/>
            </a:pPr>
            <a:r>
              <a:rPr lang="sv-SE" dirty="0">
                <a:solidFill>
                  <a:schemeClr val="dk1"/>
                </a:solidFill>
              </a:rPr>
              <a:t>Ni ska nu få ta del av Alexander Rothmans vittnesmål. </a:t>
            </a:r>
            <a:endParaRPr dirty="0">
              <a:solidFill>
                <a:srgbClr val="202429"/>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53923bdc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b53923bdc4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“Höger eller vänster, slavarbete eller gaskammaren” </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vittnesmål “Så jag hade tur”</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“Så jag hade tur” i helklass tryck på playknappen.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53923bdc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b53923bdc4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“Så jag hade tur”</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53923bdc4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b53923bdc4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introtext till vittnesmål “Det kommer en tid då folk påstå att detta aldrig har hänt”</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Kapitlet inleds med en introduktionstext om “Befrielsen”. Därefter får man ta del av Alexander Rothmans vittnesmålet där han berättar om befrielsen.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53923bdc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b53923bdc4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vittnesmål “Det kommer en tid då folk påstå att detta aldrig har hänt”</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“Det kommer en tid då folk påstå att detta aldrig har hänt” i helklass tryck på playknappen.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53923bdc4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b53923bdc4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“Det kommer en tid då folk påstå att detta aldrig har hänt”</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53923bdc4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b53923bdc4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vittnesmål “Plötsligt ser jag min systers namn, jag tror jag läser det 1000 gånger”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“Plötsligt ser jag min systers namn, jag tror jag läser det 1000 gånger” i helklass tryck på playknappen.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53923bdc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b53923bdc4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“Plötsligt ser jag min systers namn, jag tror jag läser det 1000 gånger” </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53923bdc4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b53923bdc4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introtext till vittnesmål “Jag har fortfarande jobbiga nätter”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Kapitlet inleds med en introduktionstext om livet efter, därefter får man ta del av Alexander Rothmans vittnesmål.</a:t>
            </a:r>
            <a:endParaRPr sz="14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53923bdc4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b53923bdc4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introtext till vittnesmål “Jag har fortfarande jobbiga nätter”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“Jag har fortfarande jobbiga nätter” i helklass tryck på playknappen.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Alexander Rothman — text introduktion (kort) </a:t>
            </a:r>
            <a:endParaRPr sz="1400" dirty="0">
              <a:solidFill>
                <a:schemeClr val="dk1"/>
              </a:solidFill>
            </a:endParaRPr>
          </a:p>
          <a:p>
            <a:pPr marL="457200" lvl="0" indent="-298450" algn="l" rtl="0">
              <a:spcBef>
                <a:spcPts val="1200"/>
              </a:spcBef>
              <a:spcAft>
                <a:spcPts val="0"/>
              </a:spcAft>
              <a:buClr>
                <a:schemeClr val="dk1"/>
              </a:buClr>
              <a:buSzPts val="1100"/>
              <a:buChar char="●"/>
            </a:pPr>
            <a:r>
              <a:rPr lang="sv-SE" dirty="0">
                <a:solidFill>
                  <a:schemeClr val="dk1"/>
                </a:solidFill>
              </a:rPr>
              <a:t>Ni ska nu få ta del av Alexander Rothmans vittnesmål. Detta inleds med en kort text introduktionstext om tiden vi befinner oss i när vi ska möta Alexander för första gången. </a:t>
            </a:r>
            <a:endParaRPr dirty="0">
              <a:solidFill>
                <a:schemeClr val="dk1"/>
              </a:solidFill>
            </a:endParaRPr>
          </a:p>
          <a:p>
            <a:pPr marL="457200" lvl="0" indent="-298450" algn="l" rtl="0">
              <a:spcBef>
                <a:spcPts val="0"/>
              </a:spcBef>
              <a:spcAft>
                <a:spcPts val="0"/>
              </a:spcAft>
              <a:buClr>
                <a:schemeClr val="dk1"/>
              </a:buClr>
              <a:buSzPts val="1100"/>
              <a:buChar char="●"/>
            </a:pPr>
            <a:r>
              <a:rPr lang="sv-SE" dirty="0">
                <a:solidFill>
                  <a:schemeClr val="dk1"/>
                </a:solidFill>
              </a:rPr>
              <a:t>Därefter får ni ta del av en kort text om Alexander. Det finns två alternativ på texter denna korta och på nästa </a:t>
            </a:r>
            <a:r>
              <a:rPr lang="sv-SE" dirty="0" err="1">
                <a:solidFill>
                  <a:schemeClr val="dk1"/>
                </a:solidFill>
              </a:rPr>
              <a:t>slide</a:t>
            </a:r>
            <a:r>
              <a:rPr lang="sv-SE" dirty="0">
                <a:solidFill>
                  <a:schemeClr val="dk1"/>
                </a:solidFill>
              </a:rPr>
              <a:t> följer en längre, du väljer själv vilken du vill visa för klassen.  </a:t>
            </a:r>
            <a:endParaRPr dirty="0">
              <a:solidFill>
                <a:schemeClr val="dk1"/>
              </a:solidFill>
            </a:endParaRPr>
          </a:p>
          <a:p>
            <a:pPr marL="457200" lvl="0" indent="-298450" algn="l" rtl="0">
              <a:spcBef>
                <a:spcPts val="0"/>
              </a:spcBef>
              <a:spcAft>
                <a:spcPts val="0"/>
              </a:spcAft>
              <a:buClr>
                <a:schemeClr val="dk1"/>
              </a:buClr>
              <a:buSzPts val="1100"/>
              <a:buChar char="●"/>
            </a:pPr>
            <a:r>
              <a:rPr lang="sv-SE" dirty="0">
                <a:solidFill>
                  <a:schemeClr val="dk1"/>
                </a:solidFill>
              </a:rPr>
              <a:t>Därefter får du lyssna på vittnesmålet “Ge honom en omgång stryk när han pratar sådana dumheter”. </a:t>
            </a:r>
            <a:endParaRPr sz="1400"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53923bdc4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b53923bdc4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“Jag har fortfarande jobbiga nätter”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53923bdc4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b53923bdc4_1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Alexander Rothman — introtext till vittnesmål “Det viktigaste är att berätta det vidare från generation till generation”</a:t>
            </a:r>
            <a:endParaRPr sz="1400" dirty="0">
              <a:solidFill>
                <a:schemeClr val="dk1"/>
              </a:solidFill>
            </a:endParaRPr>
          </a:p>
          <a:p>
            <a:pPr marL="457200" lvl="0" indent="-298450" algn="l" rtl="0">
              <a:spcBef>
                <a:spcPts val="1200"/>
              </a:spcBef>
              <a:spcAft>
                <a:spcPts val="0"/>
              </a:spcAft>
              <a:buClr>
                <a:schemeClr val="dk1"/>
              </a:buClr>
              <a:buSzPts val="1100"/>
              <a:buChar char="●"/>
            </a:pPr>
            <a:r>
              <a:rPr lang="sv-SE" dirty="0">
                <a:solidFill>
                  <a:schemeClr val="dk1"/>
                </a:solidFill>
              </a:rPr>
              <a:t>Om du vill att ni lyssnar på Alexanders vittnesmål “Det viktigaste är att berätta det vidare från generation till generation” i helklass tryck på </a:t>
            </a:r>
            <a:r>
              <a:rPr lang="sv-SE" dirty="0" err="1">
                <a:solidFill>
                  <a:schemeClr val="dk1"/>
                </a:solidFill>
              </a:rPr>
              <a:t>playknappen</a:t>
            </a:r>
            <a:r>
              <a:rPr lang="sv-SE" dirty="0">
                <a:solidFill>
                  <a:schemeClr val="dk1"/>
                </a:solidFill>
              </a:rPr>
              <a:t>. </a:t>
            </a:r>
            <a:endParaRPr sz="1400"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53923bdc4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b53923bdc4_1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“Det viktigaste är att berätta det vidare från generation till generation”</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sz="14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53923bdc4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b53923bdc4_1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Avslut </a:t>
            </a:r>
            <a:endParaRPr sz="1400">
              <a:solidFill>
                <a:schemeClr val="dk1"/>
              </a:solidFill>
            </a:endParaRPr>
          </a:p>
          <a:p>
            <a:pPr marL="457200" lvl="0" indent="-298450" algn="l" rtl="0">
              <a:lnSpc>
                <a:spcPct val="115000"/>
              </a:lnSpc>
              <a:spcBef>
                <a:spcPts val="1200"/>
              </a:spcBef>
              <a:spcAft>
                <a:spcPts val="0"/>
              </a:spcAft>
              <a:buClr>
                <a:schemeClr val="dk1"/>
              </a:buClr>
              <a:buSzPts val="1100"/>
              <a:buChar char="●"/>
            </a:pPr>
            <a:r>
              <a:rPr lang="sv-SE">
                <a:solidFill>
                  <a:schemeClr val="dk1"/>
                </a:solidFill>
              </a:rPr>
              <a:t>Förslagsvis fråga vad gjorde starkast intryck på dig i Alexanders vittnesmål?</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53923bdc4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b53923bdc4_1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sv-SE" sz="1400">
                <a:solidFill>
                  <a:schemeClr val="dk1"/>
                </a:solidFill>
              </a:rPr>
              <a:t>Avslut </a:t>
            </a:r>
            <a:endParaRPr sz="1400">
              <a:solidFill>
                <a:schemeClr val="dk1"/>
              </a:solidFill>
            </a:endParaRPr>
          </a:p>
          <a:p>
            <a:pPr marL="457200" lvl="0" indent="-298450" algn="l" rtl="0">
              <a:lnSpc>
                <a:spcPct val="115000"/>
              </a:lnSpc>
              <a:spcBef>
                <a:spcPts val="1200"/>
              </a:spcBef>
              <a:spcAft>
                <a:spcPts val="0"/>
              </a:spcAft>
              <a:buClr>
                <a:schemeClr val="dk1"/>
              </a:buClr>
              <a:buSzPts val="1100"/>
              <a:buChar char="●"/>
            </a:pPr>
            <a:r>
              <a:rPr lang="sv-SE">
                <a:solidFill>
                  <a:schemeClr val="dk1"/>
                </a:solidFill>
              </a:rPr>
              <a:t>Förslagsvis fråga vad gjorde starkast intryck på dig i Alexanders vittnesmål?</a:t>
            </a:r>
            <a:endParaRPr sz="1400">
              <a:solidFill>
                <a:schemeClr val="dk1"/>
              </a:solidFill>
            </a:endParaRPr>
          </a:p>
          <a:p>
            <a:pPr marL="457200" lvl="0" indent="0" algn="l" rtl="0">
              <a:spcBef>
                <a:spcPts val="1200"/>
              </a:spcBef>
              <a:spcAft>
                <a:spcPts val="0"/>
              </a:spcAft>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55bfd68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b55bfd68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Alexander Rothman — text introduktion (lång) </a:t>
            </a:r>
            <a:endParaRPr dirty="0">
              <a:solidFill>
                <a:schemeClr val="dk1"/>
              </a:solidFill>
            </a:endParaRPr>
          </a:p>
          <a:p>
            <a:pPr marL="457200" lvl="0" indent="-298450" algn="l" rtl="0">
              <a:spcBef>
                <a:spcPts val="1200"/>
              </a:spcBef>
              <a:spcAft>
                <a:spcPts val="0"/>
              </a:spcAft>
              <a:buClr>
                <a:schemeClr val="dk1"/>
              </a:buClr>
              <a:buSzPts val="1100"/>
              <a:buChar char="●"/>
            </a:pPr>
            <a:r>
              <a:rPr lang="sv-SE" dirty="0">
                <a:solidFill>
                  <a:schemeClr val="dk1"/>
                </a:solidFill>
              </a:rPr>
              <a:t>Detta är den långa texten (över 2 </a:t>
            </a:r>
            <a:r>
              <a:rPr lang="sv-SE" dirty="0" err="1">
                <a:solidFill>
                  <a:schemeClr val="dk1"/>
                </a:solidFill>
              </a:rPr>
              <a:t>slides</a:t>
            </a:r>
            <a:r>
              <a:rPr lang="sv-SE" dirty="0">
                <a:solidFill>
                  <a:schemeClr val="dk1"/>
                </a:solidFill>
              </a:rPr>
              <a:t>) därefter kan ni sedan lyssna på hennes första klipp “Ge honom en omgång stryk när han pratar sådana dumheter”. </a:t>
            </a:r>
            <a:endParaRPr sz="1400"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55bfd68b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b55bfd68b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Alexander Rothman — text introduktion (lång) </a:t>
            </a:r>
            <a:endParaRPr dirty="0">
              <a:solidFill>
                <a:schemeClr val="dk1"/>
              </a:solidFill>
            </a:endParaRPr>
          </a:p>
          <a:p>
            <a:pPr marL="457200" lvl="0" indent="-298450" algn="l" rtl="0">
              <a:spcBef>
                <a:spcPts val="1200"/>
              </a:spcBef>
              <a:spcAft>
                <a:spcPts val="0"/>
              </a:spcAft>
              <a:buClr>
                <a:schemeClr val="dk1"/>
              </a:buClr>
              <a:buSzPts val="1100"/>
              <a:buChar char="●"/>
            </a:pPr>
            <a:r>
              <a:rPr lang="sv-SE" dirty="0">
                <a:solidFill>
                  <a:schemeClr val="dk1"/>
                </a:solidFill>
              </a:rPr>
              <a:t>Detta är den långa texten (över 2 </a:t>
            </a:r>
            <a:r>
              <a:rPr lang="sv-SE" dirty="0" err="1">
                <a:solidFill>
                  <a:schemeClr val="dk1"/>
                </a:solidFill>
              </a:rPr>
              <a:t>slides</a:t>
            </a:r>
            <a:r>
              <a:rPr lang="sv-SE" dirty="0">
                <a:solidFill>
                  <a:schemeClr val="dk1"/>
                </a:solidFill>
              </a:rPr>
              <a:t>) därefter kan ni sedan lyssna på hennes första klipp “Ge honom en omgång stryk när han pratar sådana dumheter”. </a:t>
            </a:r>
            <a:endParaRPr sz="14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53923bdc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b53923bdc4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Alexander Rothman — vittnesmål “Ge honom en omgång stryk när han pratar sådana dumheter” </a:t>
            </a:r>
            <a:endParaRPr dirty="0">
              <a:solidFill>
                <a:schemeClr val="dk1"/>
              </a:solidFill>
            </a:endParaRPr>
          </a:p>
          <a:p>
            <a:pPr marL="457200" lvl="0" indent="-298450" algn="l" rtl="0">
              <a:spcBef>
                <a:spcPts val="1200"/>
              </a:spcBef>
              <a:spcAft>
                <a:spcPts val="0"/>
              </a:spcAft>
              <a:buSzPts val="1100"/>
              <a:buChar char="●"/>
            </a:pPr>
            <a:r>
              <a:rPr lang="sv-SE" dirty="0">
                <a:solidFill>
                  <a:schemeClr val="dk1"/>
                </a:solidFill>
              </a:rPr>
              <a:t>Om du vill att ni lyssnar på Alexanders vittnesmål “Ge honom en omgång stryk när han pratar sådana dumheter” i helklass finns filmklipp här tryck på </a:t>
            </a:r>
            <a:r>
              <a:rPr lang="sv-SE" dirty="0" err="1">
                <a:solidFill>
                  <a:schemeClr val="dk1"/>
                </a:solidFill>
              </a:rPr>
              <a:t>playknappen</a:t>
            </a:r>
            <a:r>
              <a:rPr lang="sv-SE" dirty="0">
                <a:solidFill>
                  <a:schemeClr val="dk1"/>
                </a:solidFill>
              </a:rPr>
              <a:t> så spelas filmen upp. </a:t>
            </a: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53923bdc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b53923bdc4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400">
                <a:solidFill>
                  <a:schemeClr val="dk1"/>
                </a:solidFill>
              </a:rPr>
              <a:t>Alexander Rothman — reflektionsfråga till vittnesmål “Ge honom en omgång stryk när han pratar sådana dumheter” </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vittnesmål “Vid stationen väntade djurvagnar”</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“Vid stationen väntade djurvagnar” i helklass tryck på playknappen.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53923bdc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b53923bdc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“Vid stationen väntade djurvagnar”</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vittnesmål “Höger eller vänster, slavarbete eller gaskammaren”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“Höger eller vänster, slavarbete eller gaskammaren” i helklass tryck på playknappen.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6645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Font typeface="Gill Sans"/>
              <a:buNone/>
              <a:defRPr>
                <a:latin typeface="Gill Sans"/>
                <a:ea typeface="Gill Sans"/>
                <a:cs typeface="Gill Sans"/>
                <a:sym typeface="Gill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 name="Google Shape;12;p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4" name="Google Shape;14;p2"/>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npassad layout 1">
  <p:cSld name="CUSTOM">
    <p:spTree>
      <p:nvGrpSpPr>
        <p:cNvPr id="1" name="Shape 50"/>
        <p:cNvGrpSpPr/>
        <p:nvPr/>
      </p:nvGrpSpPr>
      <p:grpSpPr>
        <a:xfrm>
          <a:off x="0" y="0"/>
          <a:ext cx="0" cy="0"/>
          <a:chOff x="0" y="0"/>
          <a:chExt cx="0" cy="0"/>
        </a:xfrm>
      </p:grpSpPr>
      <p:pic>
        <p:nvPicPr>
          <p:cNvPr id="51" name="Google Shape;51;p11"/>
          <p:cNvPicPr preferRelativeResize="0"/>
          <p:nvPr/>
        </p:nvPicPr>
        <p:blipFill rotWithShape="1">
          <a:blip r:embed="rId2">
            <a:alphaModFix/>
          </a:blip>
          <a:srcRect/>
          <a:stretch/>
        </p:blipFill>
        <p:spPr>
          <a:xfrm>
            <a:off x="929642" y="1443038"/>
            <a:ext cx="7284701" cy="2257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Gill Sans"/>
              <a:buNone/>
              <a:defRPr sz="3600">
                <a:latin typeface="Gill Sans"/>
                <a:ea typeface="Gill Sans"/>
                <a:cs typeface="Gill Sans"/>
                <a:sym typeface="Gill Sans"/>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8" name="Google Shape;18;p3"/>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6645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Font typeface="Gill Sans"/>
              <a:buNone/>
              <a:defRPr>
                <a:latin typeface="Gill Sans"/>
                <a:ea typeface="Gill Sans"/>
                <a:cs typeface="Gill Sans"/>
                <a:sym typeface="Gill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22" name="Google Shape;22;p4"/>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Gill Sans"/>
              <a:buNone/>
              <a:defRPr sz="2400">
                <a:latin typeface="Gill Sans"/>
                <a:ea typeface="Gill Sans"/>
                <a:cs typeface="Gill Sans"/>
                <a:sym typeface="Gill Sans"/>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 name="Google Shape;25;p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1600"/>
              </a:spcBef>
              <a:spcAft>
                <a:spcPts val="0"/>
              </a:spcAft>
              <a:buSzPts val="1600"/>
              <a:buChar char="○"/>
              <a:defRPr sz="1600"/>
            </a:lvl2pPr>
            <a:lvl3pPr marL="1371600" lvl="2" indent="-330200" algn="l">
              <a:lnSpc>
                <a:spcPct val="115000"/>
              </a:lnSpc>
              <a:spcBef>
                <a:spcPts val="1600"/>
              </a:spcBef>
              <a:spcAft>
                <a:spcPts val="0"/>
              </a:spcAft>
              <a:buSzPts val="1600"/>
              <a:buChar char="■"/>
              <a:defRPr sz="1600"/>
            </a:lvl3pPr>
            <a:lvl4pPr marL="1828800" lvl="3" indent="-330200" algn="l">
              <a:lnSpc>
                <a:spcPct val="115000"/>
              </a:lnSpc>
              <a:spcBef>
                <a:spcPts val="1600"/>
              </a:spcBef>
              <a:spcAft>
                <a:spcPts val="0"/>
              </a:spcAft>
              <a:buSzPts val="1600"/>
              <a:buChar char="●"/>
              <a:defRPr sz="1600"/>
            </a:lvl4pPr>
            <a:lvl5pPr marL="2286000" lvl="4" indent="-330200" algn="l">
              <a:lnSpc>
                <a:spcPct val="115000"/>
              </a:lnSpc>
              <a:spcBef>
                <a:spcPts val="1600"/>
              </a:spcBef>
              <a:spcAft>
                <a:spcPts val="0"/>
              </a:spcAft>
              <a:buSzPts val="1600"/>
              <a:buChar char="○"/>
              <a:defRPr sz="1600"/>
            </a:lvl5pPr>
            <a:lvl6pPr marL="2743200" lvl="5" indent="-330200" algn="l">
              <a:lnSpc>
                <a:spcPct val="115000"/>
              </a:lnSpc>
              <a:spcBef>
                <a:spcPts val="1600"/>
              </a:spcBef>
              <a:spcAft>
                <a:spcPts val="0"/>
              </a:spcAft>
              <a:buSzPts val="1600"/>
              <a:buChar char="■"/>
              <a:defRPr sz="1600"/>
            </a:lvl6pPr>
            <a:lvl7pPr marL="3200400" lvl="6" indent="-330200" algn="l">
              <a:lnSpc>
                <a:spcPct val="115000"/>
              </a:lnSpc>
              <a:spcBef>
                <a:spcPts val="1600"/>
              </a:spcBef>
              <a:spcAft>
                <a:spcPts val="0"/>
              </a:spcAft>
              <a:buSzPts val="1600"/>
              <a:buChar char="●"/>
              <a:defRPr sz="1600"/>
            </a:lvl7pPr>
            <a:lvl8pPr marL="3657600" lvl="7" indent="-330200" algn="l">
              <a:lnSpc>
                <a:spcPct val="115000"/>
              </a:lnSpc>
              <a:spcBef>
                <a:spcPts val="1600"/>
              </a:spcBef>
              <a:spcAft>
                <a:spcPts val="0"/>
              </a:spcAft>
              <a:buSzPts val="1600"/>
              <a:buChar char="○"/>
              <a:defRPr sz="1600"/>
            </a:lvl8pPr>
            <a:lvl9pPr marL="4114800" lvl="8" indent="-330200" algn="l">
              <a:lnSpc>
                <a:spcPct val="115000"/>
              </a:lnSpc>
              <a:spcBef>
                <a:spcPts val="1600"/>
              </a:spcBef>
              <a:spcAft>
                <a:spcPts val="1600"/>
              </a:spcAft>
              <a:buSzPts val="1600"/>
              <a:buChar char="■"/>
              <a:defRPr sz="1600"/>
            </a:lvl9pPr>
          </a:lstStyle>
          <a:p>
            <a:endParaRPr/>
          </a:p>
        </p:txBody>
      </p:sp>
      <p:sp>
        <p:nvSpPr>
          <p:cNvPr id="26" name="Google Shape;2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27" name="Google Shape;27;p5"/>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31" name="Google Shape;31;p6"/>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Gill Sans"/>
              <a:buNone/>
              <a:defRPr sz="2100">
                <a:latin typeface="Gill Sans"/>
                <a:ea typeface="Gill Sans"/>
                <a:cs typeface="Gill Sans"/>
                <a:sym typeface="Gill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42900" algn="l">
              <a:lnSpc>
                <a:spcPct val="115000"/>
              </a:lnSpc>
              <a:spcBef>
                <a:spcPts val="1600"/>
              </a:spcBef>
              <a:spcAft>
                <a:spcPts val="0"/>
              </a:spcAft>
              <a:buSzPts val="1800"/>
              <a:buChar char="●"/>
              <a:defRPr/>
            </a:lvl7pPr>
            <a:lvl8pPr marL="3657600" lvl="7" indent="-342900" algn="l">
              <a:lnSpc>
                <a:spcPct val="115000"/>
              </a:lnSpc>
              <a:spcBef>
                <a:spcPts val="1600"/>
              </a:spcBef>
              <a:spcAft>
                <a:spcPts val="0"/>
              </a:spcAft>
              <a:buSzPts val="1800"/>
              <a:buChar char="○"/>
              <a:defRPr/>
            </a:lvl8pPr>
            <a:lvl9pPr marL="4114800" lvl="8" indent="-342900" algn="l">
              <a:lnSpc>
                <a:spcPct val="115000"/>
              </a:lnSpc>
              <a:spcBef>
                <a:spcPts val="1600"/>
              </a:spcBef>
              <a:spcAft>
                <a:spcPts val="1600"/>
              </a:spcAft>
              <a:buSzPts val="1800"/>
              <a:buChar char="■"/>
              <a:defRPr/>
            </a:lvl9pPr>
          </a:lstStyle>
          <a:p>
            <a:endParaRPr/>
          </a:p>
        </p:txBody>
      </p:sp>
      <p:sp>
        <p:nvSpPr>
          <p:cNvPr id="37" name="Google Shape;3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38" name="Google Shape;38;p7"/>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1" name="Google Shape;4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42" name="Google Shape;42;p8"/>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1600"/>
              </a:spcBef>
              <a:spcAft>
                <a:spcPts val="0"/>
              </a:spcAft>
              <a:buSzPts val="1800"/>
              <a:buChar char="○"/>
              <a:defRPr/>
            </a:lvl2pPr>
            <a:lvl3pPr marL="1371600" lvl="2" indent="-342900" algn="ctr">
              <a:lnSpc>
                <a:spcPct val="115000"/>
              </a:lnSpc>
              <a:spcBef>
                <a:spcPts val="1600"/>
              </a:spcBef>
              <a:spcAft>
                <a:spcPts val="0"/>
              </a:spcAft>
              <a:buSzPts val="1800"/>
              <a:buChar char="■"/>
              <a:defRPr/>
            </a:lvl3pPr>
            <a:lvl4pPr marL="1828800" lvl="3" indent="-342900" algn="ctr">
              <a:lnSpc>
                <a:spcPct val="115000"/>
              </a:lnSpc>
              <a:spcBef>
                <a:spcPts val="1600"/>
              </a:spcBef>
              <a:spcAft>
                <a:spcPts val="0"/>
              </a:spcAft>
              <a:buSzPts val="1800"/>
              <a:buChar char="●"/>
              <a:defRPr/>
            </a:lvl4pPr>
            <a:lvl5pPr marL="2286000" lvl="4" indent="-342900" algn="ctr">
              <a:lnSpc>
                <a:spcPct val="115000"/>
              </a:lnSpc>
              <a:spcBef>
                <a:spcPts val="1600"/>
              </a:spcBef>
              <a:spcAft>
                <a:spcPts val="0"/>
              </a:spcAft>
              <a:buSzPts val="1800"/>
              <a:buChar char="○"/>
              <a:defRPr/>
            </a:lvl5pPr>
            <a:lvl6pPr marL="2743200" lvl="5" indent="-342900" algn="ctr">
              <a:lnSpc>
                <a:spcPct val="115000"/>
              </a:lnSpc>
              <a:spcBef>
                <a:spcPts val="1600"/>
              </a:spcBef>
              <a:spcAft>
                <a:spcPts val="0"/>
              </a:spcAft>
              <a:buSzPts val="1800"/>
              <a:buChar char="■"/>
              <a:defRPr/>
            </a:lvl6pPr>
            <a:lvl7pPr marL="3200400" lvl="6" indent="-342900" algn="ctr">
              <a:lnSpc>
                <a:spcPct val="115000"/>
              </a:lnSpc>
              <a:spcBef>
                <a:spcPts val="1600"/>
              </a:spcBef>
              <a:spcAft>
                <a:spcPts val="0"/>
              </a:spcAft>
              <a:buSzPts val="1800"/>
              <a:buChar char="●"/>
              <a:defRPr/>
            </a:lvl7pPr>
            <a:lvl8pPr marL="3657600" lvl="7" indent="-342900" algn="ctr">
              <a:lnSpc>
                <a:spcPct val="115000"/>
              </a:lnSpc>
              <a:spcBef>
                <a:spcPts val="1600"/>
              </a:spcBef>
              <a:spcAft>
                <a:spcPts val="0"/>
              </a:spcAft>
              <a:buSzPts val="1800"/>
              <a:buChar char="○"/>
              <a:defRPr/>
            </a:lvl8pPr>
            <a:lvl9pPr marL="4114800" lvl="8" indent="-342900" algn="ctr">
              <a:lnSpc>
                <a:spcPct val="115000"/>
              </a:lnSpc>
              <a:spcBef>
                <a:spcPts val="1600"/>
              </a:spcBef>
              <a:spcAft>
                <a:spcPts val="1600"/>
              </a:spcAft>
              <a:buSzPts val="1800"/>
              <a:buChar char="■"/>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47" name="Google Shape;47;p9"/>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6645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600"/>
              <a:buFont typeface="Anton"/>
              <a:buNone/>
              <a:defRPr sz="3600" b="0" i="0" u="none" strike="noStrike" cap="none">
                <a:solidFill>
                  <a:srgbClr val="FFFFFF"/>
                </a:solidFill>
                <a:latin typeface="Anton"/>
                <a:ea typeface="Anton"/>
                <a:cs typeface="Anton"/>
                <a:sym typeface="Anton"/>
              </a:defRPr>
            </a:lvl1pPr>
            <a:lvl2pPr marR="0" lvl="1"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1pPr>
            <a:lvl2pPr marL="914400" marR="0" lvl="1"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2pPr>
            <a:lvl3pPr marL="1371600" marR="0" lvl="2"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3pPr>
            <a:lvl4pPr marL="1828800" marR="0" lvl="3"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4pPr>
            <a:lvl5pPr marL="2286000" marR="0" lvl="4"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5pPr>
            <a:lvl6pPr marL="2743200" marR="0" lvl="5"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6pPr>
            <a:lvl7pPr marL="3200400" marR="0" lvl="6"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7pPr>
            <a:lvl8pPr marL="3657600" marR="0" lvl="7"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8pPr>
            <a:lvl9pPr marL="4114800" marR="0" lvl="8" indent="-342900" algn="l" rtl="0">
              <a:lnSpc>
                <a:spcPct val="115000"/>
              </a:lnSpc>
              <a:spcBef>
                <a:spcPts val="1600"/>
              </a:spcBef>
              <a:spcAft>
                <a:spcPts val="160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https://www.youtube.com/embed/D-oEPXGnxNU?feature=oembed"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www.youtube.com/embed/he-UDCJ7zKI?feature=oembed"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4bdyYogMihY?feature=oembed"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1HpzqbXLngc?feature=oembed"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ideo" Target="https://www.youtube.com/embed/yh4ioXEsSPw?feature=oembed" TargetMode="Externa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vw_Amsv95ZM?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SxVHmt9gMcA?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u_LUQzAs7tI?feature=oembed"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2"/>
          <p:cNvPicPr preferRelativeResize="0"/>
          <p:nvPr/>
        </p:nvPicPr>
        <p:blipFill>
          <a:blip r:embed="rId3">
            <a:alphaModFix/>
          </a:blip>
          <a:stretch>
            <a:fillRect/>
          </a:stretch>
        </p:blipFill>
        <p:spPr>
          <a:xfrm>
            <a:off x="4827775" y="825738"/>
            <a:ext cx="1979425" cy="3654577"/>
          </a:xfrm>
          <a:prstGeom prst="rect">
            <a:avLst/>
          </a:prstGeom>
          <a:noFill/>
          <a:ln>
            <a:noFill/>
          </a:ln>
        </p:spPr>
      </p:pic>
      <p:pic>
        <p:nvPicPr>
          <p:cNvPr id="57" name="Google Shape;57;p12"/>
          <p:cNvPicPr preferRelativeResize="0"/>
          <p:nvPr/>
        </p:nvPicPr>
        <p:blipFill>
          <a:blip r:embed="rId4">
            <a:alphaModFix/>
          </a:blip>
          <a:stretch>
            <a:fillRect/>
          </a:stretch>
        </p:blipFill>
        <p:spPr>
          <a:xfrm>
            <a:off x="2892225" y="825750"/>
            <a:ext cx="1810181" cy="3654577"/>
          </a:xfrm>
          <a:prstGeom prst="rect">
            <a:avLst/>
          </a:prstGeom>
          <a:noFill/>
          <a:ln>
            <a:noFill/>
          </a:ln>
        </p:spPr>
      </p:pic>
      <p:pic>
        <p:nvPicPr>
          <p:cNvPr id="58" name="Google Shape;58;p12"/>
          <p:cNvPicPr preferRelativeResize="0"/>
          <p:nvPr/>
        </p:nvPicPr>
        <p:blipFill>
          <a:blip r:embed="rId5">
            <a:alphaModFix/>
          </a:blip>
          <a:stretch>
            <a:fillRect/>
          </a:stretch>
        </p:blipFill>
        <p:spPr>
          <a:xfrm>
            <a:off x="787425" y="825750"/>
            <a:ext cx="1979425" cy="36545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1"/>
          <p:cNvPicPr preferRelativeResize="0"/>
          <p:nvPr/>
        </p:nvPicPr>
        <p:blipFill rotWithShape="1">
          <a:blip r:embed="rId3">
            <a:alphaModFix/>
          </a:blip>
          <a:srcRect t="9988" b="3152"/>
          <a:stretch/>
        </p:blipFill>
        <p:spPr>
          <a:xfrm>
            <a:off x="3244275" y="470263"/>
            <a:ext cx="2235749" cy="4202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p:nvPr/>
        </p:nvSpPr>
        <p:spPr>
          <a:xfrm>
            <a:off x="6960000" y="-87425"/>
            <a:ext cx="2080200" cy="93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4: &quot;Jag hade tur&quot;">
            <a:hlinkClick r:id="" action="ppaction://media"/>
            <a:extLst>
              <a:ext uri="{FF2B5EF4-FFF2-40B4-BE49-F238E27FC236}">
                <a16:creationId xmlns:a16="http://schemas.microsoft.com/office/drawing/2014/main" id="{BD4647E0-1A7D-FE40-9D84-08508E5ADFF4}"/>
              </a:ext>
            </a:extLst>
          </p:cNvPr>
          <p:cNvPicPr>
            <a:picLocks noRot="1" noChangeAspect="1"/>
          </p:cNvPicPr>
          <p:nvPr>
            <a:videoFile r:link="rId1"/>
          </p:nvPr>
        </p:nvPicPr>
        <p:blipFill>
          <a:blip r:embed="rId4"/>
          <a:stretch>
            <a:fillRect/>
          </a:stretch>
        </p:blipFill>
        <p:spPr>
          <a:xfrm>
            <a:off x="457198" y="222519"/>
            <a:ext cx="8143336" cy="460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3"/>
          <p:cNvPicPr preferRelativeResize="0"/>
          <p:nvPr/>
        </p:nvPicPr>
        <p:blipFill rotWithShape="1">
          <a:blip r:embed="rId3">
            <a:alphaModFix/>
          </a:blip>
          <a:srcRect t="10360" b="14777"/>
          <a:stretch/>
        </p:blipFill>
        <p:spPr>
          <a:xfrm>
            <a:off x="3117750" y="499275"/>
            <a:ext cx="2551800" cy="41449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4"/>
          <p:cNvPicPr preferRelativeResize="0"/>
          <p:nvPr/>
        </p:nvPicPr>
        <p:blipFill rotWithShape="1">
          <a:blip r:embed="rId3">
            <a:alphaModFix/>
          </a:blip>
          <a:srcRect t="10536" b="12558"/>
          <a:stretch/>
        </p:blipFill>
        <p:spPr>
          <a:xfrm>
            <a:off x="3152775" y="662425"/>
            <a:ext cx="2235749" cy="3721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p:nvPr/>
        </p:nvSpPr>
        <p:spPr>
          <a:xfrm>
            <a:off x="6651200" y="5300"/>
            <a:ext cx="2337600" cy="772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5 &quot;Det kommer en tid då folk kommer påstå att detta aldrig hänt&quot;">
            <a:hlinkClick r:id="" action="ppaction://media"/>
            <a:extLst>
              <a:ext uri="{FF2B5EF4-FFF2-40B4-BE49-F238E27FC236}">
                <a16:creationId xmlns:a16="http://schemas.microsoft.com/office/drawing/2014/main" id="{8EEF4B3B-966B-9946-85FA-BCA32F8A6690}"/>
              </a:ext>
            </a:extLst>
          </p:cNvPr>
          <p:cNvPicPr>
            <a:picLocks noRot="1" noChangeAspect="1"/>
          </p:cNvPicPr>
          <p:nvPr>
            <a:videoFile r:link="rId1"/>
          </p:nvPr>
        </p:nvPicPr>
        <p:blipFill>
          <a:blip r:embed="rId4"/>
          <a:stretch>
            <a:fillRect/>
          </a:stretch>
        </p:blipFill>
        <p:spPr>
          <a:xfrm>
            <a:off x="457200" y="246888"/>
            <a:ext cx="7806906" cy="4410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p:cNvPicPr preferRelativeResize="0"/>
          <p:nvPr/>
        </p:nvPicPr>
        <p:blipFill rotWithShape="1">
          <a:blip r:embed="rId3">
            <a:alphaModFix/>
          </a:blip>
          <a:srcRect t="10136" b="14163"/>
          <a:stretch/>
        </p:blipFill>
        <p:spPr>
          <a:xfrm>
            <a:off x="3230700" y="642950"/>
            <a:ext cx="2235749" cy="36627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p:nvPr/>
        </p:nvSpPr>
        <p:spPr>
          <a:xfrm>
            <a:off x="6898325" y="46450"/>
            <a:ext cx="2121300" cy="813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6: &quot;Plötsligt ser jag min systers namn, jag tror jag läser den 1000 gånger&quot;">
            <a:hlinkClick r:id="" action="ppaction://media"/>
            <a:extLst>
              <a:ext uri="{FF2B5EF4-FFF2-40B4-BE49-F238E27FC236}">
                <a16:creationId xmlns:a16="http://schemas.microsoft.com/office/drawing/2014/main" id="{11481567-39BB-4C49-A3B5-4F35CD52A28B}"/>
              </a:ext>
            </a:extLst>
          </p:cNvPr>
          <p:cNvPicPr>
            <a:picLocks noRot="1" noChangeAspect="1"/>
          </p:cNvPicPr>
          <p:nvPr>
            <a:videoFile r:link="rId1"/>
          </p:nvPr>
        </p:nvPicPr>
        <p:blipFill>
          <a:blip r:embed="rId4"/>
          <a:stretch>
            <a:fillRect/>
          </a:stretch>
        </p:blipFill>
        <p:spPr>
          <a:xfrm>
            <a:off x="569343" y="284370"/>
            <a:ext cx="7979434" cy="4508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8"/>
          <p:cNvPicPr preferRelativeResize="0"/>
          <p:nvPr/>
        </p:nvPicPr>
        <p:blipFill rotWithShape="1">
          <a:blip r:embed="rId3">
            <a:alphaModFix/>
          </a:blip>
          <a:srcRect t="11016" b="16503"/>
          <a:stretch/>
        </p:blipFill>
        <p:spPr>
          <a:xfrm>
            <a:off x="3156225" y="576512"/>
            <a:ext cx="2544026" cy="3990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9"/>
          <p:cNvPicPr preferRelativeResize="0"/>
          <p:nvPr/>
        </p:nvPicPr>
        <p:blipFill rotWithShape="1">
          <a:blip r:embed="rId3">
            <a:alphaModFix/>
          </a:blip>
          <a:srcRect t="11866" b="15511"/>
          <a:stretch/>
        </p:blipFill>
        <p:spPr>
          <a:xfrm>
            <a:off x="3101800" y="556075"/>
            <a:ext cx="2564850" cy="4031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30"/>
          <p:cNvSpPr/>
          <p:nvPr/>
        </p:nvSpPr>
        <p:spPr>
          <a:xfrm>
            <a:off x="6887925" y="0"/>
            <a:ext cx="2152200" cy="839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7: &quot;Jag har fortfarande jobbiga nätter&quot;">
            <a:hlinkClick r:id="" action="ppaction://media"/>
            <a:extLst>
              <a:ext uri="{FF2B5EF4-FFF2-40B4-BE49-F238E27FC236}">
                <a16:creationId xmlns:a16="http://schemas.microsoft.com/office/drawing/2014/main" id="{80CF7567-CF1F-A242-8245-DFCD40CB0CB4}"/>
              </a:ext>
            </a:extLst>
          </p:cNvPr>
          <p:cNvPicPr>
            <a:picLocks noRot="1" noChangeAspect="1"/>
          </p:cNvPicPr>
          <p:nvPr>
            <a:videoFile r:link="rId1"/>
          </p:nvPr>
        </p:nvPicPr>
        <p:blipFill>
          <a:blip r:embed="rId4"/>
          <a:stretch>
            <a:fillRect/>
          </a:stretch>
        </p:blipFill>
        <p:spPr>
          <a:xfrm>
            <a:off x="447735" y="241540"/>
            <a:ext cx="8118295" cy="4586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3">
            <a:alphaModFix/>
          </a:blip>
          <a:srcRect t="17425" b="16567"/>
          <a:stretch/>
        </p:blipFill>
        <p:spPr>
          <a:xfrm>
            <a:off x="1168575" y="896375"/>
            <a:ext cx="2371724" cy="3395048"/>
          </a:xfrm>
          <a:prstGeom prst="rect">
            <a:avLst/>
          </a:prstGeom>
          <a:noFill/>
          <a:ln>
            <a:noFill/>
          </a:ln>
        </p:spPr>
      </p:pic>
      <p:pic>
        <p:nvPicPr>
          <p:cNvPr id="64" name="Google Shape;64;p13"/>
          <p:cNvPicPr preferRelativeResize="0"/>
          <p:nvPr/>
        </p:nvPicPr>
        <p:blipFill rotWithShape="1">
          <a:blip r:embed="rId4">
            <a:alphaModFix/>
          </a:blip>
          <a:srcRect t="11808" b="22184"/>
          <a:stretch/>
        </p:blipFill>
        <p:spPr>
          <a:xfrm>
            <a:off x="3723775" y="896374"/>
            <a:ext cx="2373300" cy="33950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1"/>
          <p:cNvPicPr preferRelativeResize="0"/>
          <p:nvPr/>
        </p:nvPicPr>
        <p:blipFill rotWithShape="1">
          <a:blip r:embed="rId3">
            <a:alphaModFix/>
          </a:blip>
          <a:srcRect t="11863" b="18759"/>
          <a:stretch/>
        </p:blipFill>
        <p:spPr>
          <a:xfrm>
            <a:off x="2992925" y="510425"/>
            <a:ext cx="2876950" cy="43198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p:nvPr/>
        </p:nvSpPr>
        <p:spPr>
          <a:xfrm>
            <a:off x="6702675" y="-128500"/>
            <a:ext cx="2296200" cy="895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8: &quot;Det viktigaste är att berätta det vidare från generation till generation&quot;">
            <a:hlinkClick r:id="" action="ppaction://media"/>
            <a:extLst>
              <a:ext uri="{FF2B5EF4-FFF2-40B4-BE49-F238E27FC236}">
                <a16:creationId xmlns:a16="http://schemas.microsoft.com/office/drawing/2014/main" id="{886E4B9B-35ED-7540-8750-1C0D8CBFB1C6}"/>
              </a:ext>
            </a:extLst>
          </p:cNvPr>
          <p:cNvPicPr>
            <a:picLocks noRot="1" noChangeAspect="1"/>
          </p:cNvPicPr>
          <p:nvPr>
            <a:videoFile r:link="rId1"/>
          </p:nvPr>
        </p:nvPicPr>
        <p:blipFill>
          <a:blip r:embed="rId4"/>
          <a:stretch>
            <a:fillRect/>
          </a:stretch>
        </p:blipFill>
        <p:spPr>
          <a:xfrm>
            <a:off x="508953" y="308210"/>
            <a:ext cx="8126083" cy="4591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3"/>
          <p:cNvPicPr preferRelativeResize="0"/>
          <p:nvPr/>
        </p:nvPicPr>
        <p:blipFill rotWithShape="1">
          <a:blip r:embed="rId3">
            <a:alphaModFix/>
          </a:blip>
          <a:srcRect t="11423" b="16999"/>
          <a:stretch/>
        </p:blipFill>
        <p:spPr>
          <a:xfrm>
            <a:off x="3056000" y="456775"/>
            <a:ext cx="2730450" cy="42299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4"/>
          <p:cNvPicPr preferRelativeResize="0"/>
          <p:nvPr/>
        </p:nvPicPr>
        <p:blipFill rotWithShape="1">
          <a:blip r:embed="rId3">
            <a:alphaModFix/>
          </a:blip>
          <a:srcRect t="26704" b="20572"/>
          <a:stretch/>
        </p:blipFill>
        <p:spPr>
          <a:xfrm>
            <a:off x="3304850" y="1140700"/>
            <a:ext cx="2235749" cy="25510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5"/>
          <p:cNvPicPr preferRelativeResize="0"/>
          <p:nvPr/>
        </p:nvPicPr>
        <p:blipFill rotWithShape="1">
          <a:blip r:embed="rId3">
            <a:alphaModFix/>
          </a:blip>
          <a:srcRect t="14422" b="18278"/>
          <a:stretch/>
        </p:blipFill>
        <p:spPr>
          <a:xfrm>
            <a:off x="3284125" y="373325"/>
            <a:ext cx="2771925" cy="4037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p:nvPr/>
        </p:nvSpPr>
        <p:spPr>
          <a:xfrm>
            <a:off x="566650" y="226350"/>
            <a:ext cx="7061400" cy="469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sv-SE" sz="1200" b="1">
                <a:solidFill>
                  <a:srgbClr val="FFFFFF"/>
                </a:solidFill>
              </a:rPr>
              <a:t>Alexander Rothman</a:t>
            </a:r>
            <a:endParaRPr sz="1200" b="1">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b="1">
                <a:solidFill>
                  <a:srgbClr val="FFFFFF"/>
                </a:solidFill>
              </a:rPr>
              <a:t>Född 1930 i Kiskunfélegyháza, Ungern </a:t>
            </a:r>
            <a:endParaRPr sz="1200" b="1">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 </a:t>
            </a:r>
            <a:endParaRPr sz="12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100">
                <a:solidFill>
                  <a:srgbClr val="FFFFFF"/>
                </a:solidFill>
              </a:rPr>
              <a:t>När den tyska armen ockuperade Ungern på våren 1944 tvingades jag in i ett ghetto. Jag var 13 år gammal. Judehatet och hur människorna som var där uppträdde gjorde att jag av hela min barnhjärna var övertygad om att de ville döda oss. Jag hade under hela min uppväxt blivit fostrad till att vara artig och att visa hänsyn till andra människor. När man då plötsligt upplever att människor behandlas som djur så reagerar man naturligtvis. Jag visste på en gång att vi måste fly, man behandlar inte människor på det här sättet om man inte vill dem illa.</a:t>
            </a:r>
            <a:endParaRPr sz="110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FFFFFF"/>
              </a:solidFill>
            </a:endParaRPr>
          </a:p>
          <a:p>
            <a:pPr marL="0" lvl="0" indent="0" algn="l" rtl="0">
              <a:lnSpc>
                <a:spcPct val="115000"/>
              </a:lnSpc>
              <a:spcBef>
                <a:spcPts val="0"/>
              </a:spcBef>
              <a:spcAft>
                <a:spcPts val="0"/>
              </a:spcAft>
              <a:buNone/>
            </a:pPr>
            <a:r>
              <a:rPr lang="sv-SE" sz="1100">
                <a:solidFill>
                  <a:srgbClr val="FFFFFF"/>
                </a:solidFill>
              </a:rPr>
              <a:t>När jag sa  till min mamma “vi måste fly, de kommer att döda oss” sa mammas väninnor att hon skulle ge mig en omgång stryk som pratade sådana dumheter. Det är ett bra exempel på hur nazisterna lyckades att vilseleda och hålla de blivande offren lugna med lögner som att "alla ska till arbetsläger och få bo tillsammans". Jag minns såna förklaringar. Det fanns inget motstånd eller alternativ. Den judiska befolkningen var fjärran från beväpning och från att organisera motstånd. Man var van vid att leva sitt enkla, civila liv. Och allt det gjorde att offren snällt följde med ända till Auschwitz gaskammare.</a:t>
            </a:r>
            <a:endParaRPr sz="1100">
              <a:solidFill>
                <a:srgbClr val="FFFFFF"/>
              </a:solidFill>
            </a:endParaRPr>
          </a:p>
          <a:p>
            <a:pPr marL="0" lvl="0" indent="0" algn="l" rtl="0">
              <a:lnSpc>
                <a:spcPct val="115000"/>
              </a:lnSpc>
              <a:spcBef>
                <a:spcPts val="0"/>
              </a:spcBef>
              <a:spcAft>
                <a:spcPts val="0"/>
              </a:spcAft>
              <a:buNone/>
            </a:pPr>
            <a:endParaRPr sz="11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100">
                <a:solidFill>
                  <a:srgbClr val="FFFFFF"/>
                </a:solidFill>
              </a:rPr>
              <a:t>När vi var på väg så sa jag till min mamma att jag funderade på att stiga åt sidan. Då sa hon “gör inte det, de kan skjuta dig”. Så jag tog inte steget utan följde med till järnvägsstationen. Där väntade djurvagnar som fylldes till bredden. Jag kommer inte ihåg hur länge vi åkte men resan var fruktansvärd. Omänsklig. När jag försökte beskriva den här tågresan i min bok så klarade jag inte av det, jag mådde så illa så jag var tvungen att avstå. Om man behandlade djur idag på det sättet så skulle man hamna i fängelse. Men ingen brydde sig eftersom de visste att människorna i vagnarna var på väg till två olika alternativ. Att mördas eller bli slavarbetare så länge man stod ut. </a:t>
            </a:r>
            <a:endParaRPr sz="11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944425" y="829350"/>
            <a:ext cx="7061400" cy="348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sv-SE" sz="1100">
                <a:solidFill>
                  <a:srgbClr val="FFFFFF"/>
                </a:solidFill>
              </a:rPr>
              <a:t>Vi anlände till Auschwitz en kväll i slutet av juni och när vagnarna skulle tömmas hjälpte själva naturen nazisterna att injaga skräck i människorna. Det var mörkt och det regnade. Belysningen spelade över tågsätena. Nazisternas hundar skällde. De tyska soldaterna hade vapen och skrek hela tiden. Allt var bråttom. Jag hörde aldrig någon av vakterna eller de tyska nazisterna tala en enda mening normalt. Det var fruktansvärd stämning. </a:t>
            </a:r>
            <a:endParaRPr sz="1100">
              <a:solidFill>
                <a:srgbClr val="FFFFFF"/>
              </a:solidFill>
            </a:endParaRPr>
          </a:p>
          <a:p>
            <a:pPr marL="0" lvl="0" indent="0" algn="l" rtl="0">
              <a:lnSpc>
                <a:spcPct val="115000"/>
              </a:lnSpc>
              <a:spcBef>
                <a:spcPts val="0"/>
              </a:spcBef>
              <a:spcAft>
                <a:spcPts val="0"/>
              </a:spcAft>
              <a:buNone/>
            </a:pPr>
            <a:r>
              <a:rPr lang="sv-SE" sz="1100">
                <a:solidFill>
                  <a:srgbClr val="FFFFFF"/>
                </a:solidFill>
              </a:rPr>
              <a:t> </a:t>
            </a:r>
            <a:endParaRPr sz="1100">
              <a:solidFill>
                <a:srgbClr val="FFFFFF"/>
              </a:solidFill>
            </a:endParaRPr>
          </a:p>
          <a:p>
            <a:pPr marL="0" lvl="0" indent="0" algn="l" rtl="0">
              <a:lnSpc>
                <a:spcPct val="115000"/>
              </a:lnSpc>
              <a:spcBef>
                <a:spcPts val="0"/>
              </a:spcBef>
              <a:spcAft>
                <a:spcPts val="0"/>
              </a:spcAft>
              <a:buNone/>
            </a:pPr>
            <a:r>
              <a:rPr lang="sv-SE" sz="1100">
                <a:solidFill>
                  <a:srgbClr val="FFFFFF"/>
                </a:solidFill>
              </a:rPr>
              <a:t>När alla hade lämnat vagnarna och stod och väntade framför tåget så började alla dirigeras framåt. Längst fram stod doktor Mengele och pekade höger eller vänster. Slavarbete eller till gaskammaren. Vår mamma kunde lite tyska så när vi var framme vid doktor Mengele sa hon ”det här är min familj”. Han var inte intresserad. Eftersom han uppfattade mig som äldre än vad jag var så petade han mig åt sidan. Sedan bad han min syster att visa händerna och pekade med sin käpp att hon också skulle stiga åt sidan. Jag och min syster kom till baracker medan en stor grupp rörde sig i annan riktning, till en byggnad med skorsten. Allt hände så fruktansvärt snabbt, hänsynslöst och under hot. Så jag hann aldrig säga adjö till min mamma eller syskon. </a:t>
            </a:r>
            <a:endParaRPr sz="1100">
              <a:solidFill>
                <a:srgbClr val="FFFFFF"/>
              </a:solidFill>
            </a:endParaRPr>
          </a:p>
          <a:p>
            <a:pPr marL="0" lvl="0" indent="0" algn="l" rtl="0">
              <a:lnSpc>
                <a:spcPct val="115000"/>
              </a:lnSpc>
              <a:spcBef>
                <a:spcPts val="0"/>
              </a:spcBef>
              <a:spcAft>
                <a:spcPts val="0"/>
              </a:spcAft>
              <a:buNone/>
            </a:pPr>
            <a:r>
              <a:rPr lang="sv-SE" sz="1100">
                <a:solidFill>
                  <a:srgbClr val="FFFFFF"/>
                </a:solidFill>
              </a:rPr>
              <a:t>  </a:t>
            </a:r>
            <a:endParaRPr sz="1100">
              <a:solidFill>
                <a:srgbClr val="FFFFFF"/>
              </a:solidFill>
            </a:endParaRPr>
          </a:p>
          <a:p>
            <a:pPr marL="0" lvl="0" indent="0" algn="l" rtl="0">
              <a:lnSpc>
                <a:spcPct val="115000"/>
              </a:lnSpc>
              <a:spcBef>
                <a:spcPts val="0"/>
              </a:spcBef>
              <a:spcAft>
                <a:spcPts val="0"/>
              </a:spcAft>
              <a:buNone/>
            </a:pPr>
            <a:r>
              <a:rPr lang="sv-SE" sz="1100">
                <a:solidFill>
                  <a:srgbClr val="FFFFFF"/>
                </a:solidFill>
              </a:rPr>
              <a:t>Jag undrar om världen någon gång kan bli botad och bättre. Det finns få saker som är så väldokumenterat som nazisternas förintelse av judar, romer, homosexuella. Varför säger vissa att det inte har hänt? Att judarna har hittat på allt? Det är faktiskt som en andra förintelse. Att förinta ens förluster en gång till. Det är jobbigt</a:t>
            </a:r>
            <a:r>
              <a:rPr lang="sv-SE" sz="1200">
                <a:solidFill>
                  <a:srgbClr val="FFFFFF"/>
                </a:solidFill>
              </a:rPr>
              <a:t>.  </a:t>
            </a:r>
            <a:endParaRPr sz="1200" b="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p:nvPr/>
        </p:nvSpPr>
        <p:spPr>
          <a:xfrm>
            <a:off x="6957900" y="43275"/>
            <a:ext cx="2057400" cy="8673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1  &quot;Ge honom en omgång stryk när han pratar sådana dumheter&quot;">
            <a:hlinkClick r:id="" action="ppaction://media"/>
            <a:extLst>
              <a:ext uri="{FF2B5EF4-FFF2-40B4-BE49-F238E27FC236}">
                <a16:creationId xmlns:a16="http://schemas.microsoft.com/office/drawing/2014/main" id="{54E4052E-4543-2249-8C9D-9DAE73778DC8}"/>
              </a:ext>
            </a:extLst>
          </p:cNvPr>
          <p:cNvPicPr>
            <a:picLocks noRot="1" noChangeAspect="1"/>
          </p:cNvPicPr>
          <p:nvPr>
            <a:videoFile r:link="rId1"/>
          </p:nvPr>
        </p:nvPicPr>
        <p:blipFill>
          <a:blip r:embed="rId4"/>
          <a:stretch>
            <a:fillRect/>
          </a:stretch>
        </p:blipFill>
        <p:spPr>
          <a:xfrm>
            <a:off x="386662" y="207034"/>
            <a:ext cx="8162115" cy="4611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rotWithShape="1">
          <a:blip r:embed="rId3">
            <a:alphaModFix/>
          </a:blip>
          <a:srcRect t="11136" b="13363"/>
          <a:stretch/>
        </p:blipFill>
        <p:spPr>
          <a:xfrm>
            <a:off x="2850075" y="485550"/>
            <a:ext cx="2653625" cy="43304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p:nvPr/>
        </p:nvSpPr>
        <p:spPr>
          <a:xfrm>
            <a:off x="6663625" y="95200"/>
            <a:ext cx="2411700" cy="740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2: &quot;Vid stationen väntade djurvagnar&quot;">
            <a:hlinkClick r:id="" action="ppaction://media"/>
            <a:extLst>
              <a:ext uri="{FF2B5EF4-FFF2-40B4-BE49-F238E27FC236}">
                <a16:creationId xmlns:a16="http://schemas.microsoft.com/office/drawing/2014/main" id="{B79C840A-6B9F-7444-B12D-BC7BCE0375A2}"/>
              </a:ext>
            </a:extLst>
          </p:cNvPr>
          <p:cNvPicPr>
            <a:picLocks noRot="1" noChangeAspect="1"/>
          </p:cNvPicPr>
          <p:nvPr>
            <a:videoFile r:link="rId1"/>
          </p:nvPr>
        </p:nvPicPr>
        <p:blipFill>
          <a:blip r:embed="rId4"/>
          <a:stretch>
            <a:fillRect/>
          </a:stretch>
        </p:blipFill>
        <p:spPr>
          <a:xfrm>
            <a:off x="505216" y="439947"/>
            <a:ext cx="8000429" cy="45202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rotWithShape="1">
          <a:blip r:embed="rId3">
            <a:alphaModFix/>
          </a:blip>
          <a:srcRect t="12005" b="14432"/>
          <a:stretch/>
        </p:blipFill>
        <p:spPr>
          <a:xfrm>
            <a:off x="1444475" y="714350"/>
            <a:ext cx="2560550" cy="4050900"/>
          </a:xfrm>
          <a:prstGeom prst="rect">
            <a:avLst/>
          </a:prstGeom>
          <a:noFill/>
          <a:ln>
            <a:noFill/>
          </a:ln>
        </p:spPr>
      </p:pic>
      <p:pic>
        <p:nvPicPr>
          <p:cNvPr id="97" name="Google Shape;97;p19"/>
          <p:cNvPicPr preferRelativeResize="0"/>
          <p:nvPr/>
        </p:nvPicPr>
        <p:blipFill rotWithShape="1">
          <a:blip r:embed="rId4">
            <a:alphaModFix/>
          </a:blip>
          <a:srcRect t="-13670" b="13670"/>
          <a:stretch/>
        </p:blipFill>
        <p:spPr>
          <a:xfrm>
            <a:off x="4201725" y="-213450"/>
            <a:ext cx="2469225" cy="5356950"/>
          </a:xfrm>
          <a:prstGeom prst="rect">
            <a:avLst/>
          </a:prstGeom>
          <a:noFill/>
          <a:ln>
            <a:noFill/>
          </a:ln>
        </p:spPr>
      </p:pic>
      <p:sp>
        <p:nvSpPr>
          <p:cNvPr id="98" name="Google Shape;98;p19"/>
          <p:cNvSpPr txBox="1"/>
          <p:nvPr/>
        </p:nvSpPr>
        <p:spPr>
          <a:xfrm>
            <a:off x="6293250" y="714350"/>
            <a:ext cx="377700" cy="400200"/>
          </a:xfrm>
          <a:prstGeom prst="rect">
            <a:avLst/>
          </a:prstGeom>
          <a:solidFill>
            <a:srgbClr val="00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p:nvPr/>
        </p:nvSpPr>
        <p:spPr>
          <a:xfrm>
            <a:off x="6641575" y="34425"/>
            <a:ext cx="2400300" cy="940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3: &quot;Höger eller vänster, slavarbete eller gaskammaren&quot;">
            <a:hlinkClick r:id="" action="ppaction://media"/>
            <a:extLst>
              <a:ext uri="{FF2B5EF4-FFF2-40B4-BE49-F238E27FC236}">
                <a16:creationId xmlns:a16="http://schemas.microsoft.com/office/drawing/2014/main" id="{50469DDC-0D53-E848-8417-8FCFFB5D4C03}"/>
              </a:ext>
            </a:extLst>
          </p:cNvPr>
          <p:cNvPicPr>
            <a:picLocks noRot="1" noChangeAspect="1"/>
          </p:cNvPicPr>
          <p:nvPr>
            <a:videoFile r:link="rId1"/>
          </p:nvPr>
        </p:nvPicPr>
        <p:blipFill>
          <a:blip r:embed="rId4"/>
          <a:stretch>
            <a:fillRect/>
          </a:stretch>
        </p:blipFill>
        <p:spPr>
          <a:xfrm>
            <a:off x="646821" y="276045"/>
            <a:ext cx="7863017" cy="4442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RWA - Svar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1858</Words>
  <Application>Microsoft Macintosh PowerPoint</Application>
  <PresentationFormat>Bildspel på skärmen (16:9)</PresentationFormat>
  <Paragraphs>87</Paragraphs>
  <Slides>24</Slides>
  <Notes>24</Notes>
  <HiddenSlides>0</HiddenSlides>
  <MMClips>8</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Gill Sans</vt:lpstr>
      <vt:lpstr>Arial</vt:lpstr>
      <vt:lpstr>Anton</vt:lpstr>
      <vt:lpstr>Garamond</vt:lpstr>
      <vt:lpstr>RWA - Svart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Microsoft Office User</cp:lastModifiedBy>
  <cp:revision>1</cp:revision>
  <dcterms:modified xsi:type="dcterms:W3CDTF">2021-01-13T15:45:40Z</dcterms:modified>
</cp:coreProperties>
</file>